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56" r:id="rId3"/>
    <p:sldId id="257" r:id="rId4"/>
    <p:sldId id="258" r:id="rId5"/>
    <p:sldId id="259" r:id="rId6"/>
    <p:sldId id="260" r:id="rId7"/>
    <p:sldId id="261" r:id="rId8"/>
    <p:sldId id="262" r:id="rId9"/>
    <p:sldId id="26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117" d="100"/>
          <a:sy n="117" d="100"/>
        </p:scale>
        <p:origin x="-10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82F92C-D0F9-4099-AC83-5B8637A89500}" type="datetimeFigureOut">
              <a:rPr lang="en-US" smtClean="0"/>
              <a:t>3/29/2016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E5D8EF-12F9-43DA-B471-80B080EA08EC}" type="slidenum">
              <a:rPr lang="en-US" smtClean="0"/>
              <a:t>‹#›</a:t>
            </a:fld>
            <a:endParaRPr lang="en-US"/>
          </a:p>
        </p:txBody>
      </p:sp>
    </p:spTree>
    <p:extLst>
      <p:ext uri="{BB962C8B-B14F-4D97-AF65-F5344CB8AC3E}">
        <p14:creationId xmlns:p14="http://schemas.microsoft.com/office/powerpoint/2010/main" val="3768454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82F92C-D0F9-4099-AC83-5B8637A89500}" type="datetimeFigureOut">
              <a:rPr lang="en-US" smtClean="0"/>
              <a:t>3/29/2016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E5D8EF-12F9-43DA-B471-80B080EA08EC}" type="slidenum">
              <a:rPr lang="en-US" smtClean="0"/>
              <a:t>‹#›</a:t>
            </a:fld>
            <a:endParaRPr lang="en-US"/>
          </a:p>
        </p:txBody>
      </p:sp>
    </p:spTree>
    <p:extLst>
      <p:ext uri="{BB962C8B-B14F-4D97-AF65-F5344CB8AC3E}">
        <p14:creationId xmlns:p14="http://schemas.microsoft.com/office/powerpoint/2010/main" val="2873197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82F92C-D0F9-4099-AC83-5B8637A89500}" type="datetimeFigureOut">
              <a:rPr lang="en-US" smtClean="0"/>
              <a:t>3/29/2016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E5D8EF-12F9-43DA-B471-80B080EA08EC}" type="slidenum">
              <a:rPr lang="en-US" smtClean="0"/>
              <a:t>‹#›</a:t>
            </a:fld>
            <a:endParaRPr lang="en-US"/>
          </a:p>
        </p:txBody>
      </p:sp>
    </p:spTree>
    <p:extLst>
      <p:ext uri="{BB962C8B-B14F-4D97-AF65-F5344CB8AC3E}">
        <p14:creationId xmlns:p14="http://schemas.microsoft.com/office/powerpoint/2010/main" val="777997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82F92C-D0F9-4099-AC83-5B8637A89500}" type="datetimeFigureOut">
              <a:rPr lang="en-US" smtClean="0"/>
              <a:t>3/29/2016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E5D8EF-12F9-43DA-B471-80B080EA08EC}" type="slidenum">
              <a:rPr lang="en-US" smtClean="0"/>
              <a:t>‹#›</a:t>
            </a:fld>
            <a:endParaRPr lang="en-US"/>
          </a:p>
        </p:txBody>
      </p:sp>
    </p:spTree>
    <p:extLst>
      <p:ext uri="{BB962C8B-B14F-4D97-AF65-F5344CB8AC3E}">
        <p14:creationId xmlns:p14="http://schemas.microsoft.com/office/powerpoint/2010/main" val="2678034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82F92C-D0F9-4099-AC83-5B8637A89500}" type="datetimeFigureOut">
              <a:rPr lang="en-US" smtClean="0"/>
              <a:t>3/29/2016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E5D8EF-12F9-43DA-B471-80B080EA08EC}" type="slidenum">
              <a:rPr lang="en-US" smtClean="0"/>
              <a:t>‹#›</a:t>
            </a:fld>
            <a:endParaRPr lang="en-US"/>
          </a:p>
        </p:txBody>
      </p:sp>
    </p:spTree>
    <p:extLst>
      <p:ext uri="{BB962C8B-B14F-4D97-AF65-F5344CB8AC3E}">
        <p14:creationId xmlns:p14="http://schemas.microsoft.com/office/powerpoint/2010/main" val="149640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82F92C-D0F9-4099-AC83-5B8637A89500}" type="datetimeFigureOut">
              <a:rPr lang="en-US" smtClean="0"/>
              <a:t>3/29/2016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E5D8EF-12F9-43DA-B471-80B080EA08EC}" type="slidenum">
              <a:rPr lang="en-US" smtClean="0"/>
              <a:t>‹#›</a:t>
            </a:fld>
            <a:endParaRPr lang="en-US"/>
          </a:p>
        </p:txBody>
      </p:sp>
    </p:spTree>
    <p:extLst>
      <p:ext uri="{BB962C8B-B14F-4D97-AF65-F5344CB8AC3E}">
        <p14:creationId xmlns:p14="http://schemas.microsoft.com/office/powerpoint/2010/main" val="175122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82F92C-D0F9-4099-AC83-5B8637A89500}" type="datetimeFigureOut">
              <a:rPr lang="en-US" smtClean="0"/>
              <a:t>3/29/2016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E5D8EF-12F9-43DA-B471-80B080EA08EC}" type="slidenum">
              <a:rPr lang="en-US" smtClean="0"/>
              <a:t>‹#›</a:t>
            </a:fld>
            <a:endParaRPr lang="en-US"/>
          </a:p>
        </p:txBody>
      </p:sp>
    </p:spTree>
    <p:extLst>
      <p:ext uri="{BB962C8B-B14F-4D97-AF65-F5344CB8AC3E}">
        <p14:creationId xmlns:p14="http://schemas.microsoft.com/office/powerpoint/2010/main" val="845265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82F92C-D0F9-4099-AC83-5B8637A89500}" type="datetimeFigureOut">
              <a:rPr lang="en-US" smtClean="0"/>
              <a:t>3/29/2016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E5D8EF-12F9-43DA-B471-80B080EA08EC}" type="slidenum">
              <a:rPr lang="en-US" smtClean="0"/>
              <a:t>‹#›</a:t>
            </a:fld>
            <a:endParaRPr lang="en-US"/>
          </a:p>
        </p:txBody>
      </p:sp>
    </p:spTree>
    <p:extLst>
      <p:ext uri="{BB962C8B-B14F-4D97-AF65-F5344CB8AC3E}">
        <p14:creationId xmlns:p14="http://schemas.microsoft.com/office/powerpoint/2010/main" val="421948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82F92C-D0F9-4099-AC83-5B8637A89500}" type="datetimeFigureOut">
              <a:rPr lang="en-US" smtClean="0"/>
              <a:t>3/29/2016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E5D8EF-12F9-43DA-B471-80B080EA08EC}" type="slidenum">
              <a:rPr lang="en-US" smtClean="0"/>
              <a:t>‹#›</a:t>
            </a:fld>
            <a:endParaRPr lang="en-US"/>
          </a:p>
        </p:txBody>
      </p:sp>
    </p:spTree>
    <p:extLst>
      <p:ext uri="{BB962C8B-B14F-4D97-AF65-F5344CB8AC3E}">
        <p14:creationId xmlns:p14="http://schemas.microsoft.com/office/powerpoint/2010/main" val="1460565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82F92C-D0F9-4099-AC83-5B8637A89500}" type="datetimeFigureOut">
              <a:rPr lang="en-US" smtClean="0"/>
              <a:t>3/29/2016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E5D8EF-12F9-43DA-B471-80B080EA08EC}" type="slidenum">
              <a:rPr lang="en-US" smtClean="0"/>
              <a:t>‹#›</a:t>
            </a:fld>
            <a:endParaRPr lang="en-US"/>
          </a:p>
        </p:txBody>
      </p:sp>
    </p:spTree>
    <p:extLst>
      <p:ext uri="{BB962C8B-B14F-4D97-AF65-F5344CB8AC3E}">
        <p14:creationId xmlns:p14="http://schemas.microsoft.com/office/powerpoint/2010/main" val="2588399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82F92C-D0F9-4099-AC83-5B8637A89500}" type="datetimeFigureOut">
              <a:rPr lang="en-US" smtClean="0"/>
              <a:t>3/29/2016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E5D8EF-12F9-43DA-B471-80B080EA08EC}" type="slidenum">
              <a:rPr lang="en-US" smtClean="0"/>
              <a:t>‹#›</a:t>
            </a:fld>
            <a:endParaRPr lang="en-US"/>
          </a:p>
        </p:txBody>
      </p:sp>
    </p:spTree>
    <p:extLst>
      <p:ext uri="{BB962C8B-B14F-4D97-AF65-F5344CB8AC3E}">
        <p14:creationId xmlns:p14="http://schemas.microsoft.com/office/powerpoint/2010/main" val="3465727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82F92C-D0F9-4099-AC83-5B8637A89500}" type="datetimeFigureOut">
              <a:rPr lang="en-US" smtClean="0"/>
              <a:t>3/29/2016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5D8EF-12F9-43DA-B471-80B080EA08EC}" type="slidenum">
              <a:rPr lang="en-US" smtClean="0"/>
              <a:t>‹#›</a:t>
            </a:fld>
            <a:endParaRPr lang="en-US"/>
          </a:p>
        </p:txBody>
      </p:sp>
    </p:spTree>
    <p:extLst>
      <p:ext uri="{BB962C8B-B14F-4D97-AF65-F5344CB8AC3E}">
        <p14:creationId xmlns:p14="http://schemas.microsoft.com/office/powerpoint/2010/main" val="1455209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Choose Ohio First Scholarship Program 2016</a:t>
            </a:r>
            <a:endParaRPr lang="en-US" dirty="0"/>
          </a:p>
        </p:txBody>
      </p:sp>
      <p:sp>
        <p:nvSpPr>
          <p:cNvPr id="5" name="Subtitle 4"/>
          <p:cNvSpPr>
            <a:spLocks noGrp="1"/>
          </p:cNvSpPr>
          <p:nvPr>
            <p:ph type="subTitle" idx="1"/>
          </p:nvPr>
        </p:nvSpPr>
        <p:spPr/>
        <p:txBody>
          <a:bodyPr/>
          <a:lstStyle/>
          <a:p>
            <a:r>
              <a:rPr lang="en-US" dirty="0" smtClean="0"/>
              <a:t>Michael Strezeski, COFSP Recipient</a:t>
            </a:r>
            <a:endParaRPr lang="en-US" dirty="0"/>
          </a:p>
        </p:txBody>
      </p:sp>
      <p:pic>
        <p:nvPicPr>
          <p:cNvPr id="6" name="Picture 5"/>
          <p:cNvPicPr>
            <a:picLocks noChangeAspect="1"/>
          </p:cNvPicPr>
          <p:nvPr/>
        </p:nvPicPr>
        <p:blipFill>
          <a:blip r:embed="rId2"/>
          <a:stretch>
            <a:fillRect/>
          </a:stretch>
        </p:blipFill>
        <p:spPr>
          <a:xfrm>
            <a:off x="10409687" y="5243181"/>
            <a:ext cx="1581150" cy="1581150"/>
          </a:xfrm>
          <a:prstGeom prst="rect">
            <a:avLst/>
          </a:prstGeom>
        </p:spPr>
      </p:pic>
      <p:pic>
        <p:nvPicPr>
          <p:cNvPr id="1026" name="Picture 2" descr="http://www.min.uc.edu/nanoworldsmart/conferences/uc-logo.png/image_preview"/>
          <p:cNvPicPr>
            <a:picLocks noChangeAspect="1" noChangeArrowheads="1"/>
          </p:cNvPicPr>
          <p:nvPr/>
        </p:nvPicPr>
        <p:blipFill rotWithShape="1">
          <a:blip r:embed="rId3">
            <a:extLst>
              <a:ext uri="{28A0092B-C50C-407E-A947-70E740481C1C}">
                <a14:useLocalDpi xmlns:a14="http://schemas.microsoft.com/office/drawing/2010/main" val="0"/>
              </a:ext>
            </a:extLst>
          </a:blip>
          <a:srcRect l="7522" t="12283" r="9731" b="8467"/>
          <a:stretch/>
        </p:blipFill>
        <p:spPr bwMode="auto">
          <a:xfrm>
            <a:off x="0" y="5243181"/>
            <a:ext cx="3152633" cy="170597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033881" y="6454999"/>
            <a:ext cx="2634119" cy="369332"/>
          </a:xfrm>
          <a:prstGeom prst="rect">
            <a:avLst/>
          </a:prstGeom>
        </p:spPr>
        <p:txBody>
          <a:bodyPr wrap="none">
            <a:spAutoFit/>
          </a:bodyPr>
          <a:lstStyle/>
          <a:p>
            <a:r>
              <a:rPr lang="en-US" dirty="0" smtClean="0"/>
              <a:t>RET Grant #: EEC-1404766</a:t>
            </a:r>
            <a:endParaRPr lang="en-US" dirty="0"/>
          </a:p>
        </p:txBody>
      </p:sp>
    </p:spTree>
    <p:extLst>
      <p:ext uri="{BB962C8B-B14F-4D97-AF65-F5344CB8AC3E}">
        <p14:creationId xmlns:p14="http://schemas.microsoft.com/office/powerpoint/2010/main" val="11887662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8645"/>
            <a:ext cx="10515600" cy="1325563"/>
          </a:xfrm>
        </p:spPr>
        <p:txBody>
          <a:bodyPr/>
          <a:lstStyle/>
          <a:p>
            <a:r>
              <a:rPr lang="en-US" dirty="0" smtClean="0"/>
              <a:t>Introductions</a:t>
            </a:r>
            <a:endParaRPr lang="en-US" dirty="0"/>
          </a:p>
        </p:txBody>
      </p:sp>
      <p:sp>
        <p:nvSpPr>
          <p:cNvPr id="5" name="Content Placeholder 4"/>
          <p:cNvSpPr>
            <a:spLocks noGrp="1"/>
          </p:cNvSpPr>
          <p:nvPr>
            <p:ph idx="1"/>
          </p:nvPr>
        </p:nvSpPr>
        <p:spPr/>
        <p:txBody>
          <a:bodyPr>
            <a:normAutofit lnSpcReduction="10000"/>
          </a:bodyPr>
          <a:lstStyle/>
          <a:p>
            <a:pPr marL="0" indent="0">
              <a:buNone/>
            </a:pPr>
            <a:r>
              <a:rPr lang="en-US" sz="3200" b="1" dirty="0" smtClean="0"/>
              <a:t>Michael Strezeski</a:t>
            </a:r>
          </a:p>
          <a:p>
            <a:pPr>
              <a:lnSpc>
                <a:spcPct val="150000"/>
              </a:lnSpc>
            </a:pPr>
            <a:r>
              <a:rPr lang="en-US" dirty="0" smtClean="0"/>
              <a:t>Senior – Chemical Engineering</a:t>
            </a:r>
          </a:p>
          <a:p>
            <a:pPr>
              <a:lnSpc>
                <a:spcPct val="150000"/>
              </a:lnSpc>
            </a:pPr>
            <a:r>
              <a:rPr lang="en-US" dirty="0" smtClean="0"/>
              <a:t>COFSP Recipient 2015/2016</a:t>
            </a:r>
          </a:p>
          <a:p>
            <a:pPr>
              <a:lnSpc>
                <a:spcPct val="150000"/>
              </a:lnSpc>
            </a:pPr>
            <a:r>
              <a:rPr lang="en-US" dirty="0" smtClean="0"/>
              <a:t>School: Newport Middle School</a:t>
            </a:r>
          </a:p>
          <a:p>
            <a:pPr>
              <a:lnSpc>
                <a:spcPct val="150000"/>
              </a:lnSpc>
            </a:pPr>
            <a:r>
              <a:rPr lang="en-US" dirty="0" smtClean="0"/>
              <a:t>RET Teacher: Dustin Hinson</a:t>
            </a:r>
          </a:p>
          <a:p>
            <a:pPr>
              <a:lnSpc>
                <a:spcPct val="150000"/>
              </a:lnSpc>
            </a:pPr>
            <a:r>
              <a:rPr lang="en-US" dirty="0" smtClean="0"/>
              <a:t>Class: 8</a:t>
            </a:r>
            <a:r>
              <a:rPr lang="en-US" baseline="30000" dirty="0" smtClean="0"/>
              <a:t>th</a:t>
            </a:r>
            <a:r>
              <a:rPr lang="en-US" dirty="0" smtClean="0"/>
              <a:t> Grade Mathematics</a:t>
            </a:r>
          </a:p>
          <a:p>
            <a:endParaRPr lang="en-US" dirty="0" smtClean="0"/>
          </a:p>
          <a:p>
            <a:endParaRPr lang="en-US" dirty="0"/>
          </a:p>
        </p:txBody>
      </p:sp>
      <p:pic>
        <p:nvPicPr>
          <p:cNvPr id="6" name="Picture 5"/>
          <p:cNvPicPr>
            <a:picLocks noChangeAspect="1"/>
          </p:cNvPicPr>
          <p:nvPr/>
        </p:nvPicPr>
        <p:blipFill>
          <a:blip r:embed="rId2"/>
          <a:stretch>
            <a:fillRect/>
          </a:stretch>
        </p:blipFill>
        <p:spPr>
          <a:xfrm>
            <a:off x="6448050" y="839579"/>
            <a:ext cx="2889834" cy="5137483"/>
          </a:xfrm>
          <a:prstGeom prst="rect">
            <a:avLst/>
          </a:prstGeom>
        </p:spPr>
      </p:pic>
    </p:spTree>
    <p:extLst>
      <p:ext uri="{BB962C8B-B14F-4D97-AF65-F5344CB8AC3E}">
        <p14:creationId xmlns:p14="http://schemas.microsoft.com/office/powerpoint/2010/main" val="18500212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 Topic and Objectives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Topic: Scientific Notation</a:t>
            </a:r>
          </a:p>
          <a:p>
            <a:pPr marL="0" indent="0">
              <a:buNone/>
            </a:pPr>
            <a:r>
              <a:rPr lang="en-US" dirty="0" smtClean="0"/>
              <a:t>Common Core State Standards (CCSS) – Mathematics</a:t>
            </a:r>
          </a:p>
          <a:p>
            <a:r>
              <a:rPr lang="en-US" dirty="0" smtClean="0"/>
              <a:t>Make Sense of problems and persevere in solving them</a:t>
            </a:r>
          </a:p>
          <a:p>
            <a:r>
              <a:rPr lang="en-US" dirty="0" smtClean="0"/>
              <a:t>Reason abstractly and quantitatively </a:t>
            </a:r>
            <a:endParaRPr lang="en-US" dirty="0"/>
          </a:p>
        </p:txBody>
      </p:sp>
    </p:spTree>
    <p:extLst>
      <p:ext uri="{BB962C8B-B14F-4D97-AF65-F5344CB8AC3E}">
        <p14:creationId xmlns:p14="http://schemas.microsoft.com/office/powerpoint/2010/main" val="14735106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Highlights</a:t>
            </a:r>
            <a:endParaRPr lang="en-US" dirty="0"/>
          </a:p>
        </p:txBody>
      </p:sp>
      <p:sp>
        <p:nvSpPr>
          <p:cNvPr id="3" name="Content Placeholder 2"/>
          <p:cNvSpPr>
            <a:spLocks noGrp="1"/>
          </p:cNvSpPr>
          <p:nvPr>
            <p:ph idx="1"/>
          </p:nvPr>
        </p:nvSpPr>
        <p:spPr>
          <a:xfrm>
            <a:off x="838200" y="1753436"/>
            <a:ext cx="10515600" cy="604754"/>
          </a:xfrm>
        </p:spPr>
        <p:txBody>
          <a:bodyPr/>
          <a:lstStyle/>
          <a:p>
            <a:pPr marL="0" indent="0">
              <a:buNone/>
            </a:pPr>
            <a:r>
              <a:rPr lang="en-US" b="1" dirty="0" smtClean="0"/>
              <a:t>Title: The 6 W’s of Scientific Notation</a:t>
            </a:r>
          </a:p>
        </p:txBody>
      </p:sp>
      <p:sp>
        <p:nvSpPr>
          <p:cNvPr id="4" name="Content Placeholder 2"/>
          <p:cNvSpPr txBox="1">
            <a:spLocks/>
          </p:cNvSpPr>
          <p:nvPr/>
        </p:nvSpPr>
        <p:spPr>
          <a:xfrm>
            <a:off x="292770" y="2430379"/>
            <a:ext cx="5466348"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Activity Objectives:</a:t>
            </a:r>
          </a:p>
          <a:p>
            <a:r>
              <a:rPr lang="en-US" dirty="0" smtClean="0"/>
              <a:t>The student will be able to:</a:t>
            </a:r>
          </a:p>
          <a:p>
            <a:pPr lvl="1"/>
            <a:r>
              <a:rPr lang="en-US" sz="2800" dirty="0" smtClean="0"/>
              <a:t>Express numbers as a single digit times an integer power of 10.</a:t>
            </a:r>
          </a:p>
          <a:p>
            <a:pPr lvl="1"/>
            <a:r>
              <a:rPr lang="en-US" sz="2800" dirty="0" smtClean="0"/>
              <a:t>Use scientific notation to estimate very large and/or very small quantities.</a:t>
            </a:r>
          </a:p>
          <a:p>
            <a:pPr lvl="1"/>
            <a:r>
              <a:rPr lang="en-US" sz="2800" dirty="0" smtClean="0"/>
              <a:t>Compare quantities to express how much larger one is compared to another.</a:t>
            </a:r>
          </a:p>
          <a:p>
            <a:pPr lvl="1"/>
            <a:endParaRPr lang="en-US" dirty="0" smtClean="0"/>
          </a:p>
          <a:p>
            <a:endParaRPr lang="en-US" dirty="0"/>
          </a:p>
        </p:txBody>
      </p:sp>
      <p:sp>
        <p:nvSpPr>
          <p:cNvPr id="5" name="Content Placeholder 2"/>
          <p:cNvSpPr txBox="1">
            <a:spLocks/>
          </p:cNvSpPr>
          <p:nvPr/>
        </p:nvSpPr>
        <p:spPr>
          <a:xfrm>
            <a:off x="6184231" y="2430379"/>
            <a:ext cx="571499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dirty="0" smtClean="0"/>
              <a:t>Guiding Questions:</a:t>
            </a:r>
          </a:p>
          <a:p>
            <a:pPr lvl="0"/>
            <a:r>
              <a:rPr lang="en-US" dirty="0" smtClean="0"/>
              <a:t>How </a:t>
            </a:r>
            <a:r>
              <a:rPr lang="en-US" dirty="0"/>
              <a:t>does multiplying by a power of 10 affect the value?</a:t>
            </a:r>
          </a:p>
          <a:p>
            <a:pPr lvl="0"/>
            <a:r>
              <a:rPr lang="en-US" dirty="0"/>
              <a:t>What is scientific notation?</a:t>
            </a:r>
          </a:p>
          <a:p>
            <a:pPr lvl="0"/>
            <a:r>
              <a:rPr lang="en-US" dirty="0"/>
              <a:t>How can a number be changed from standard to scientific notation?</a:t>
            </a:r>
          </a:p>
          <a:p>
            <a:pPr lvl="0"/>
            <a:r>
              <a:rPr lang="en-US" dirty="0"/>
              <a:t>How is scientific notation used in the “real world”?</a:t>
            </a:r>
          </a:p>
          <a:p>
            <a:endParaRPr lang="en-US" dirty="0"/>
          </a:p>
        </p:txBody>
      </p:sp>
      <p:pic>
        <p:nvPicPr>
          <p:cNvPr id="7" name="Picture 6"/>
          <p:cNvPicPr>
            <a:picLocks noChangeAspect="1"/>
          </p:cNvPicPr>
          <p:nvPr/>
        </p:nvPicPr>
        <p:blipFill>
          <a:blip r:embed="rId2"/>
          <a:stretch>
            <a:fillRect/>
          </a:stretch>
        </p:blipFill>
        <p:spPr>
          <a:xfrm>
            <a:off x="8514343" y="270996"/>
            <a:ext cx="2839457" cy="2299960"/>
          </a:xfrm>
          <a:prstGeom prst="rect">
            <a:avLst/>
          </a:prstGeom>
        </p:spPr>
      </p:pic>
    </p:spTree>
    <p:extLst>
      <p:ext uri="{BB962C8B-B14F-4D97-AF65-F5344CB8AC3E}">
        <p14:creationId xmlns:p14="http://schemas.microsoft.com/office/powerpoint/2010/main" val="990306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4810"/>
            <a:ext cx="10515600" cy="1325563"/>
          </a:xfrm>
        </p:spPr>
        <p:txBody>
          <a:bodyPr/>
          <a:lstStyle/>
          <a:p>
            <a:r>
              <a:rPr lang="en-US" dirty="0" smtClean="0"/>
              <a:t>A.C.S.</a:t>
            </a:r>
            <a:endParaRPr lang="en-US" dirty="0"/>
          </a:p>
        </p:txBody>
      </p:sp>
      <p:sp>
        <p:nvSpPr>
          <p:cNvPr id="5" name="Content Placeholder 4"/>
          <p:cNvSpPr>
            <a:spLocks noGrp="1"/>
          </p:cNvSpPr>
          <p:nvPr>
            <p:ph idx="1"/>
          </p:nvPr>
        </p:nvSpPr>
        <p:spPr>
          <a:xfrm>
            <a:off x="419078" y="1416551"/>
            <a:ext cx="5163575" cy="5253584"/>
          </a:xfrm>
        </p:spPr>
        <p:txBody>
          <a:bodyPr>
            <a:normAutofit/>
          </a:bodyPr>
          <a:lstStyle/>
          <a:p>
            <a:r>
              <a:rPr lang="en-US" dirty="0" smtClean="0"/>
              <a:t>Lesson was focused around real world applications (A), career awareness (C) and Societal Impact (S).</a:t>
            </a:r>
          </a:p>
          <a:p>
            <a:pPr lvl="1"/>
            <a:r>
              <a:rPr lang="en-US" dirty="0" smtClean="0"/>
              <a:t>Real world applications: Students came to understand the need for scientific notation by comparison with texting abbreviations (LOL, etc.) Students came up with examples and applications of other places where it could be implemented.</a:t>
            </a:r>
          </a:p>
          <a:p>
            <a:pPr lvl="1"/>
            <a:r>
              <a:rPr lang="en-US" dirty="0" smtClean="0"/>
              <a:t>EDP used to explain societal impact and career awareness</a:t>
            </a:r>
            <a:endParaRPr lang="en-US" dirty="0"/>
          </a:p>
        </p:txBody>
      </p:sp>
      <p:pic>
        <p:nvPicPr>
          <p:cNvPr id="6" name="Content Placeholder 3"/>
          <p:cNvPicPr>
            <a:picLocks noChangeAspect="1"/>
          </p:cNvPicPr>
          <p:nvPr/>
        </p:nvPicPr>
        <p:blipFill>
          <a:blip r:embed="rId2"/>
          <a:stretch>
            <a:fillRect/>
          </a:stretch>
        </p:blipFill>
        <p:spPr>
          <a:xfrm rot="1238958">
            <a:off x="6144113" y="898732"/>
            <a:ext cx="5741073" cy="2785943"/>
          </a:xfrm>
          <a:prstGeom prst="rect">
            <a:avLst/>
          </a:prstGeom>
        </p:spPr>
      </p:pic>
      <p:pic>
        <p:nvPicPr>
          <p:cNvPr id="8" name="Picture 7"/>
          <p:cNvPicPr>
            <a:picLocks noChangeAspect="1"/>
          </p:cNvPicPr>
          <p:nvPr/>
        </p:nvPicPr>
        <p:blipFill rotWithShape="1">
          <a:blip r:embed="rId3"/>
          <a:srcRect l="2727" t="32224" r="5129" b="29309"/>
          <a:stretch/>
        </p:blipFill>
        <p:spPr>
          <a:xfrm>
            <a:off x="5384061" y="4162926"/>
            <a:ext cx="4987162" cy="2507209"/>
          </a:xfrm>
          <a:prstGeom prst="rect">
            <a:avLst/>
          </a:prstGeom>
        </p:spPr>
      </p:pic>
    </p:spTree>
    <p:extLst>
      <p:ext uri="{BB962C8B-B14F-4D97-AF65-F5344CB8AC3E}">
        <p14:creationId xmlns:p14="http://schemas.microsoft.com/office/powerpoint/2010/main" val="14181151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5" name="Content Placeholder 4"/>
          <p:cNvPicPr>
            <a:picLocks noGrp="1" noChangeAspect="1"/>
          </p:cNvPicPr>
          <p:nvPr>
            <p:ph idx="1"/>
          </p:nvPr>
        </p:nvPicPr>
        <p:blipFill>
          <a:blip r:embed="rId2"/>
          <a:stretch>
            <a:fillRect/>
          </a:stretch>
        </p:blipFill>
        <p:spPr>
          <a:xfrm>
            <a:off x="3653331" y="1343075"/>
            <a:ext cx="7223216" cy="5252575"/>
          </a:xfrm>
          <a:prstGeom prst="rect">
            <a:avLst/>
          </a:prstGeom>
        </p:spPr>
      </p:pic>
    </p:spTree>
    <p:extLst>
      <p:ext uri="{BB962C8B-B14F-4D97-AF65-F5344CB8AC3E}">
        <p14:creationId xmlns:p14="http://schemas.microsoft.com/office/powerpoint/2010/main" val="8099720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Activities</a:t>
            </a:r>
            <a:endParaRPr lang="en-US" dirty="0"/>
          </a:p>
        </p:txBody>
      </p:sp>
      <p:sp>
        <p:nvSpPr>
          <p:cNvPr id="3" name="Content Placeholder 2"/>
          <p:cNvSpPr>
            <a:spLocks noGrp="1"/>
          </p:cNvSpPr>
          <p:nvPr>
            <p:ph idx="1"/>
          </p:nvPr>
        </p:nvSpPr>
        <p:spPr>
          <a:xfrm>
            <a:off x="838200" y="1825625"/>
            <a:ext cx="6645442" cy="4351338"/>
          </a:xfrm>
        </p:spPr>
        <p:txBody>
          <a:bodyPr/>
          <a:lstStyle/>
          <a:p>
            <a:r>
              <a:rPr lang="en-US" dirty="0" smtClean="0"/>
              <a:t>Used EDP step by step to show students the societal impact and social awareness of the topic. Students attempted to develop their own notation for large or small numbers.</a:t>
            </a:r>
          </a:p>
          <a:p>
            <a:r>
              <a:rPr lang="en-US" dirty="0" smtClean="0"/>
              <a:t>Played a short ‘basketball’ game to increase student’s interest in lesson and act as a formative assessment.</a:t>
            </a:r>
            <a:endParaRPr lang="en-US" dirty="0"/>
          </a:p>
        </p:txBody>
      </p:sp>
      <p:pic>
        <p:nvPicPr>
          <p:cNvPr id="4" name="Picture 3"/>
          <p:cNvPicPr>
            <a:picLocks noChangeAspect="1"/>
          </p:cNvPicPr>
          <p:nvPr/>
        </p:nvPicPr>
        <p:blipFill>
          <a:blip r:embed="rId2"/>
          <a:stretch>
            <a:fillRect/>
          </a:stretch>
        </p:blipFill>
        <p:spPr>
          <a:xfrm>
            <a:off x="7122695" y="845368"/>
            <a:ext cx="4541914" cy="5572227"/>
          </a:xfrm>
          <a:prstGeom prst="rect">
            <a:avLst/>
          </a:prstGeom>
        </p:spPr>
      </p:pic>
    </p:spTree>
    <p:extLst>
      <p:ext uri="{BB962C8B-B14F-4D97-AF65-F5344CB8AC3E}">
        <p14:creationId xmlns:p14="http://schemas.microsoft.com/office/powerpoint/2010/main" val="34914629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ID_20160304_10364113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6683" r="19217"/>
          <a:stretch/>
        </p:blipFill>
        <p:spPr>
          <a:xfrm rot="5400000">
            <a:off x="2489154" y="849137"/>
            <a:ext cx="6087306" cy="4620852"/>
          </a:xfrm>
        </p:spPr>
      </p:pic>
    </p:spTree>
    <p:extLst>
      <p:ext uri="{BB962C8B-B14F-4D97-AF65-F5344CB8AC3E}">
        <p14:creationId xmlns:p14="http://schemas.microsoft.com/office/powerpoint/2010/main" val="36530094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mute="1">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Reflections</a:t>
            </a:r>
            <a:endParaRPr lang="en-US" dirty="0"/>
          </a:p>
        </p:txBody>
      </p:sp>
      <p:sp>
        <p:nvSpPr>
          <p:cNvPr id="3" name="Content Placeholder 2"/>
          <p:cNvSpPr>
            <a:spLocks noGrp="1"/>
          </p:cNvSpPr>
          <p:nvPr>
            <p:ph idx="1"/>
          </p:nvPr>
        </p:nvSpPr>
        <p:spPr/>
        <p:txBody>
          <a:bodyPr>
            <a:normAutofit/>
          </a:bodyPr>
          <a:lstStyle/>
          <a:p>
            <a:r>
              <a:rPr lang="en-US" dirty="0" smtClean="0"/>
              <a:t>Students responded very well to activities and to real-world applications of the concept. Average test scores improved 24% after lesson.</a:t>
            </a:r>
          </a:p>
          <a:p>
            <a:endParaRPr lang="en-US" dirty="0" smtClean="0"/>
          </a:p>
          <a:p>
            <a:r>
              <a:rPr lang="en-US" dirty="0" smtClean="0"/>
              <a:t>Some things that could be done to improve are:</a:t>
            </a:r>
          </a:p>
          <a:p>
            <a:pPr marL="571500" indent="-571500"/>
            <a:r>
              <a:rPr lang="en-US" dirty="0" smtClean="0"/>
              <a:t>Changing some of the assessment questions for clarity</a:t>
            </a:r>
          </a:p>
          <a:p>
            <a:pPr marL="571500" indent="-571500"/>
            <a:r>
              <a:rPr lang="en-US" dirty="0" smtClean="0"/>
              <a:t>Use accelerated student’s knowledge to help the rest of the class catch up</a:t>
            </a:r>
          </a:p>
          <a:p>
            <a:endParaRPr lang="en-US" dirty="0"/>
          </a:p>
        </p:txBody>
      </p:sp>
    </p:spTree>
    <p:extLst>
      <p:ext uri="{BB962C8B-B14F-4D97-AF65-F5344CB8AC3E}">
        <p14:creationId xmlns:p14="http://schemas.microsoft.com/office/powerpoint/2010/main" val="39255236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350</Words>
  <Application>Microsoft Office PowerPoint</Application>
  <PresentationFormat>Custom</PresentationFormat>
  <Paragraphs>41</Paragraphs>
  <Slides>9</Slides>
  <Notes>0</Notes>
  <HiddenSlides>0</HiddenSlides>
  <MMClips>1</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Choose Ohio First Scholarship Program 2016</vt:lpstr>
      <vt:lpstr>Introductions</vt:lpstr>
      <vt:lpstr>Unit Topic and Objectives</vt:lpstr>
      <vt:lpstr>Activity Highlights</vt:lpstr>
      <vt:lpstr>A.C.S.</vt:lpstr>
      <vt:lpstr>Results</vt:lpstr>
      <vt:lpstr>Activities</vt:lpstr>
      <vt:lpstr>PowerPoint Presentation</vt:lpstr>
      <vt:lpstr>Reflections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Introductions</dc:title>
  <dc:creator>mike strezeski</dc:creator>
  <cp:lastModifiedBy>Debora A Liberi</cp:lastModifiedBy>
  <cp:revision>7</cp:revision>
  <dcterms:created xsi:type="dcterms:W3CDTF">2016-03-19T18:51:34Z</dcterms:created>
  <dcterms:modified xsi:type="dcterms:W3CDTF">2016-03-29T14:33:26Z</dcterms:modified>
</cp:coreProperties>
</file>